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91" r:id="rId2"/>
    <p:sldId id="295" r:id="rId3"/>
    <p:sldId id="297" r:id="rId4"/>
    <p:sldId id="29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B0FF5-279A-419F-8004-69B78EC168DB}" type="datetimeFigureOut">
              <a:rPr lang="en-US" smtClean="0"/>
              <a:pPr/>
              <a:t>5/11/2025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8EBA3-5A51-41F6-A189-179CA5D9584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cuments\2017-2018\Cours S2S par seance\S2S\Cv9Vr7vWYAAuMK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38" y="90707"/>
            <a:ext cx="5608745" cy="667658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86430D-24F2-1D76-517B-D60F894E038A}"/>
              </a:ext>
            </a:extLst>
          </p:cNvPr>
          <p:cNvSpPr txBox="1"/>
          <p:nvPr/>
        </p:nvSpPr>
        <p:spPr>
          <a:xfrm>
            <a:off x="5854505" y="1524000"/>
            <a:ext cx="2667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rgbClr val="002060"/>
                </a:solidFill>
              </a:rPr>
              <a:t>L'ADN est le support de l'information génétique. Il est à la base de la synthèse des protéines.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81EE7D-44E0-B1AD-38DD-0CA6FC22C545}"/>
              </a:ext>
            </a:extLst>
          </p:cNvPr>
          <p:cNvSpPr txBox="1"/>
          <p:nvPr/>
        </p:nvSpPr>
        <p:spPr>
          <a:xfrm>
            <a:off x="5867400" y="3451273"/>
            <a:ext cx="2667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rgbClr val="002060"/>
                </a:solidFill>
              </a:rPr>
              <a:t>L'ADN possède une structure en forme de double hélice (découverte en 1953 par James Dewey Watson, Francis Crick et coll.).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Résultat de recherche d'images pour &quot;adn double hélice pourquoi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378" y="575988"/>
            <a:ext cx="7162800" cy="4577477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683C6CF-0633-2D9E-F977-3ED82CE922EB}"/>
              </a:ext>
            </a:extLst>
          </p:cNvPr>
          <p:cNvSpPr txBox="1"/>
          <p:nvPr/>
        </p:nvSpPr>
        <p:spPr>
          <a:xfrm>
            <a:off x="771378" y="5181600"/>
            <a:ext cx="71628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200" dirty="0">
                <a:solidFill>
                  <a:srgbClr val="002060"/>
                </a:solidFill>
              </a:rPr>
              <a:t>La molécule d’ADN est composée de deux brins qui se font face, enroulés l'un autour de l'autre sous forme d’hélice. </a:t>
            </a:r>
          </a:p>
          <a:p>
            <a:pPr algn="just"/>
            <a:r>
              <a:rPr lang="fr-FR" sz="2200" dirty="0">
                <a:solidFill>
                  <a:srgbClr val="002060"/>
                </a:solidFill>
              </a:rPr>
              <a:t>L'ADN est donc construit comme une échelle, dont chaque barreau se nomme "nucléotide".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User\Documents\2017-2018\Cours S2S par seance\S2S\adn_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7315200" cy="512064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DE7566-31B9-0E34-9DC0-002EDCB31935}"/>
              </a:ext>
            </a:extLst>
          </p:cNvPr>
          <p:cNvSpPr txBox="1"/>
          <p:nvPr/>
        </p:nvSpPr>
        <p:spPr>
          <a:xfrm>
            <a:off x="0" y="5226784"/>
            <a:ext cx="4572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rgbClr val="002060"/>
                </a:solidFill>
              </a:rPr>
              <a:t>Chaque </a:t>
            </a:r>
            <a:r>
              <a:rPr lang="fr-FR" sz="2000" b="1" dirty="0">
                <a:solidFill>
                  <a:srgbClr val="C00000"/>
                </a:solidFill>
              </a:rPr>
              <a:t>nucléotide</a:t>
            </a:r>
            <a:r>
              <a:rPr lang="fr-FR" sz="2000" dirty="0">
                <a:solidFill>
                  <a:srgbClr val="002060"/>
                </a:solidFill>
              </a:rPr>
              <a:t>  est constitué d'un groupement phosphate (ou acide phosphorique) lié a un sucre, le désoxyribose, lui-même lié à une base azotée.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E2F49C-E048-97FF-DD2F-051B86321AFD}"/>
              </a:ext>
            </a:extLst>
          </p:cNvPr>
          <p:cNvSpPr txBox="1"/>
          <p:nvPr/>
        </p:nvSpPr>
        <p:spPr>
          <a:xfrm>
            <a:off x="4953000" y="4882666"/>
            <a:ext cx="390618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rgbClr val="002060"/>
                </a:solidFill>
              </a:rPr>
              <a:t>Ces bases sont au nombre de quatre : 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l'adénine (notée A)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la thymine (notée T)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la cytosine (notée C) 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la guanine (notée G).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C30F9E-D603-D426-6F67-BC6775726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9961" y="1143000"/>
            <a:ext cx="1419225" cy="18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28" y="762000"/>
            <a:ext cx="4080862" cy="3810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>
                <a:solidFill>
                  <a:srgbClr val="002060"/>
                </a:solidFill>
              </a:rPr>
              <a:t>Les bases azotées ont la particularité de s'unir deux à deux par </a:t>
            </a:r>
            <a:r>
              <a:rPr lang="fr-FR" sz="2400" b="1" u="sng" dirty="0">
                <a:solidFill>
                  <a:srgbClr val="C00000"/>
                </a:solidFill>
              </a:rPr>
              <a:t>complémentarité</a:t>
            </a:r>
            <a:r>
              <a:rPr lang="fr-FR" sz="2400" dirty="0">
                <a:solidFill>
                  <a:srgbClr val="002060"/>
                </a:solidFill>
              </a:rPr>
              <a:t> : </a:t>
            </a:r>
            <a:br>
              <a:rPr lang="fr-FR" sz="2400" dirty="0">
                <a:solidFill>
                  <a:srgbClr val="002060"/>
                </a:solidFill>
              </a:rPr>
            </a:br>
            <a:r>
              <a:rPr lang="fr-FR" sz="2400" dirty="0">
                <a:solidFill>
                  <a:srgbClr val="002060"/>
                </a:solidFill>
              </a:rPr>
              <a:t>- </a:t>
            </a:r>
            <a:r>
              <a:rPr lang="fr-FR" sz="2400" b="1" dirty="0">
                <a:solidFill>
                  <a:srgbClr val="002060"/>
                </a:solidFill>
              </a:rPr>
              <a:t>l’adénine avec la thymine </a:t>
            </a:r>
            <a:r>
              <a:rPr lang="fr-FR" sz="2400" dirty="0">
                <a:solidFill>
                  <a:srgbClr val="002060"/>
                </a:solidFill>
              </a:rPr>
              <a:t>en établissant deux liaisons hydrogènes ; </a:t>
            </a:r>
            <a:br>
              <a:rPr lang="fr-FR" sz="2400" dirty="0">
                <a:solidFill>
                  <a:srgbClr val="002060"/>
                </a:solidFill>
              </a:rPr>
            </a:br>
            <a:r>
              <a:rPr lang="fr-FR" sz="2400" dirty="0">
                <a:solidFill>
                  <a:srgbClr val="002060"/>
                </a:solidFill>
              </a:rPr>
              <a:t>- </a:t>
            </a:r>
            <a:r>
              <a:rPr lang="fr-FR" sz="2400" b="1" dirty="0">
                <a:solidFill>
                  <a:srgbClr val="002060"/>
                </a:solidFill>
              </a:rPr>
              <a:t>la cytosine avec la guanine </a:t>
            </a:r>
            <a:r>
              <a:rPr lang="fr-FR" sz="2400" dirty="0">
                <a:solidFill>
                  <a:srgbClr val="002060"/>
                </a:solidFill>
              </a:rPr>
              <a:t>en établissant trois liaisons hydrogènes. </a:t>
            </a:r>
          </a:p>
        </p:txBody>
      </p:sp>
      <p:pic>
        <p:nvPicPr>
          <p:cNvPr id="2" name="Picture 2" descr="Résultat de recherche d'images pour &quot;complémentarité des bases&quot;">
            <a:extLst>
              <a:ext uri="{FF2B5EF4-FFF2-40B4-BE49-F238E27FC236}">
                <a16:creationId xmlns:a16="http://schemas.microsoft.com/office/drawing/2014/main" id="{E6B159E4-2000-D136-52A5-BCCE9B99A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15087"/>
            <a:ext cx="4080862" cy="4856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177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classifications des êtres vivants  </dc:title>
  <dc:creator>User</dc:creator>
  <cp:lastModifiedBy>Admin</cp:lastModifiedBy>
  <cp:revision>145</cp:revision>
  <dcterms:created xsi:type="dcterms:W3CDTF">2006-08-16T00:00:00Z</dcterms:created>
  <dcterms:modified xsi:type="dcterms:W3CDTF">2025-05-11T16:21:54Z</dcterms:modified>
</cp:coreProperties>
</file>